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84" r:id="rId3"/>
    <p:sldId id="286" r:id="rId4"/>
    <p:sldId id="339" r:id="rId5"/>
    <p:sldId id="297" r:id="rId6"/>
    <p:sldId id="306" r:id="rId7"/>
    <p:sldId id="363" r:id="rId8"/>
    <p:sldId id="364" r:id="rId9"/>
    <p:sldId id="309" r:id="rId10"/>
    <p:sldId id="359" r:id="rId11"/>
    <p:sldId id="299" r:id="rId12"/>
    <p:sldId id="314" r:id="rId13"/>
    <p:sldId id="319" r:id="rId14"/>
    <p:sldId id="358" r:id="rId15"/>
    <p:sldId id="345" r:id="rId16"/>
    <p:sldId id="346" r:id="rId17"/>
    <p:sldId id="360" r:id="rId18"/>
    <p:sldId id="356" r:id="rId19"/>
    <p:sldId id="347" r:id="rId20"/>
    <p:sldId id="300" r:id="rId21"/>
    <p:sldId id="317" r:id="rId22"/>
    <p:sldId id="320" r:id="rId23"/>
    <p:sldId id="355" r:id="rId24"/>
    <p:sldId id="341" r:id="rId25"/>
    <p:sldId id="343" r:id="rId26"/>
    <p:sldId id="365" r:id="rId27"/>
    <p:sldId id="361" r:id="rId28"/>
    <p:sldId id="302" r:id="rId29"/>
    <p:sldId id="324" r:id="rId30"/>
    <p:sldId id="303" r:id="rId31"/>
    <p:sldId id="362" r:id="rId32"/>
    <p:sldId id="340" r:id="rId33"/>
    <p:sldId id="325" r:id="rId34"/>
    <p:sldId id="351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50" r:id="rId43"/>
    <p:sldId id="337" r:id="rId44"/>
    <p:sldId id="338" r:id="rId45"/>
    <p:sldId id="352" r:id="rId46"/>
    <p:sldId id="294" r:id="rId47"/>
    <p:sldId id="293" r:id="rId48"/>
    <p:sldId id="295" r:id="rId49"/>
    <p:sldId id="315" r:id="rId50"/>
    <p:sldId id="296" r:id="rId51"/>
    <p:sldId id="316" r:id="rId52"/>
    <p:sldId id="262" r:id="rId53"/>
    <p:sldId id="263" r:id="rId54"/>
    <p:sldId id="329" r:id="rId55"/>
    <p:sldId id="272" r:id="rId56"/>
    <p:sldId id="259" r:id="rId5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7260"/>
  </p:normalViewPr>
  <p:slideViewPr>
    <p:cSldViewPr showGuides="1">
      <p:cViewPr varScale="1">
        <p:scale>
          <a:sx n="124" d="100"/>
          <a:sy n="124" d="100"/>
        </p:scale>
        <p:origin x="7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DA6C0-F9CD-5D4A-922F-060312147998}" type="datetimeFigureOut">
              <a:rPr kumimoji="1" lang="zh-CN" altLang="en-US" smtClean="0"/>
              <a:t>2017/9/15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37F0D-431F-4042-B24C-3AF5958ACB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97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435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723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RDBMS</a:t>
            </a:r>
            <a:r>
              <a:rPr kumimoji="1" lang="zh-CN" altLang="en-US" dirty="0" smtClean="0"/>
              <a:t>主要是</a:t>
            </a:r>
            <a:r>
              <a:rPr kumimoji="1" lang="en-US" altLang="zh-CN" dirty="0" err="1" smtClean="0"/>
              <a:t>SQLServer</a:t>
            </a:r>
            <a:r>
              <a:rPr kumimoji="1" lang="zh-CN" altLang="en-US" dirty="0" smtClean="0"/>
              <a:t>是为了延续之前的工作，之后的数据接入以进入</a:t>
            </a:r>
            <a:r>
              <a:rPr kumimoji="1" lang="en-US" altLang="zh-CN" dirty="0" smtClean="0"/>
              <a:t>HDFS</a:t>
            </a:r>
            <a:r>
              <a:rPr kumimoji="1" lang="zh-CN" altLang="en-US" dirty="0" smtClean="0"/>
              <a:t>为主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850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CRM</a:t>
            </a:r>
            <a:r>
              <a:rPr kumimoji="1" lang="zh-CN" altLang="en-US" dirty="0" smtClean="0"/>
              <a:t>的聊天数据基本上无法按照除主键之外的条件做查询了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64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555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查询多针对于分析用户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668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第一步，选取面向</a:t>
            </a:r>
            <a:r>
              <a:rPr kumimoji="1" lang="en-US" altLang="zh-CN" dirty="0" err="1" smtClean="0"/>
              <a:t>sql</a:t>
            </a:r>
            <a:r>
              <a:rPr kumimoji="1" lang="zh-CN" altLang="en-US" dirty="0" smtClean="0"/>
              <a:t>的查询方案</a:t>
            </a:r>
            <a:endParaRPr kumimoji="1" lang="en-US" altLang="zh-CN" dirty="0" smtClean="0"/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基于</a:t>
            </a:r>
            <a:r>
              <a:rPr lang="pl-PL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 SQL</a:t>
            </a: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但是还是有不同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655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重</a:t>
            </a:r>
            <a:r>
              <a:rPr kumimoji="1" lang="en-US" altLang="zh-CN" dirty="0" err="1" smtClean="0"/>
              <a:t>sql</a:t>
            </a:r>
            <a:r>
              <a:rPr kumimoji="1" lang="zh-CN" altLang="en-US" dirty="0" smtClean="0"/>
              <a:t>的业务环境，额外强调</a:t>
            </a:r>
            <a:r>
              <a:rPr kumimoji="1" lang="en-US" altLang="zh-CN" dirty="0" smtClean="0"/>
              <a:t>hive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1585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第二步，更快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本身不够快，</a:t>
            </a:r>
            <a:r>
              <a:rPr kumimoji="1"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hortonworks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kumimoji="1"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cloudera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分别做了优化的查询方案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3279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第三步，结合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京东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在内部多个数据存储中使用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交互式查询，包括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300PB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的数据仓库，超过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员工每天在使用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运行超过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万个查询，每天扫描超过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1PB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的数据。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94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 smtClean="0"/>
              <a:t>SQL</a:t>
            </a:r>
            <a:r>
              <a:rPr kumimoji="1" lang="zh-CN" altLang="en-US" baseline="0" dirty="0" smtClean="0"/>
              <a:t>能做的事情是有限的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1.</a:t>
            </a:r>
            <a:r>
              <a:rPr kumimoji="1" lang="zh-CN" altLang="en-US" baseline="0" dirty="0" smtClean="0"/>
              <a:t>数据量太大以至于</a:t>
            </a:r>
            <a:r>
              <a:rPr kumimoji="1" lang="en-US" altLang="zh-CN" baseline="0" dirty="0" smtClean="0"/>
              <a:t>SQL</a:t>
            </a:r>
            <a:r>
              <a:rPr kumimoji="1" lang="zh-CN" altLang="en-US" baseline="0" dirty="0" smtClean="0"/>
              <a:t>查不出来</a:t>
            </a:r>
            <a:endParaRPr kumimoji="1"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2.</a:t>
            </a:r>
            <a:r>
              <a:rPr kumimoji="1" lang="zh-CN" altLang="en-US" baseline="0" dirty="0" smtClean="0"/>
              <a:t>越来越多的分析师需要构建更复杂的模型、算法，比如预测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Mapreduce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Storm</a:t>
            </a:r>
          </a:p>
          <a:p>
            <a:r>
              <a:rPr kumimoji="1" lang="en-US" altLang="zh-CN" baseline="0" dirty="0" smtClean="0"/>
              <a:t>Spark</a:t>
            </a:r>
          </a:p>
          <a:p>
            <a:r>
              <a:rPr kumimoji="1" lang="en-US" altLang="zh-CN" baseline="0" dirty="0" err="1" smtClean="0"/>
              <a:t>Flink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31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业务层面的架构图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蓝图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最左边是数据源头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最右边是一系列准则</a:t>
            </a:r>
            <a:endParaRPr kumimoji="1" lang="en-US" altLang="zh-CN" dirty="0" smtClean="0"/>
          </a:p>
          <a:p>
            <a:r>
              <a:rPr kumimoji="1" lang="zh-CN" altLang="en-US" dirty="0" smtClean="0"/>
              <a:t>上方，是数据的使用流程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底部是数据统一的规范基础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中间使我们的技术保障，也就是大数据平台的核心部分。图中可以看到，大数据平台和数据源、数据规范、数据使用、数据安全等都有交接的部分，所以从逻辑上，我们可以把基础架构从逻辑上再做划分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3061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批处理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流式处理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5272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 smtClean="0"/>
          </a:p>
          <a:p>
            <a:r>
              <a:rPr kumimoji="1" lang="zh-CN" altLang="en-US" baseline="0" dirty="0" smtClean="0"/>
              <a:t>计算多针对于开发者用户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049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mtClean="0"/>
              <a:t>以上讲到了对于数据的不同使用方式，但是相信各位在使用数据的过程中，难免会遇到以上几个问题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6386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342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比较了</a:t>
            </a:r>
            <a:r>
              <a:rPr kumimoji="1" lang="en-US" altLang="zh-CN" dirty="0" err="1" smtClean="0"/>
              <a:t>linkedin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wherehows</a:t>
            </a:r>
            <a:endParaRPr kumimoji="1" lang="en-US" altLang="zh-CN" dirty="0" smtClean="0"/>
          </a:p>
          <a:p>
            <a:r>
              <a:rPr kumimoji="1" lang="zh-CN" altLang="en-US" dirty="0" smtClean="0"/>
              <a:t>相对部署方便，迭代速度快，可扩展性好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507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136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为什么需要调度框架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Windows</a:t>
            </a:r>
            <a:r>
              <a:rPr kumimoji="1" lang="zh-CN" altLang="en-US" dirty="0" smtClean="0"/>
              <a:t>定时任务，不容易管理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907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对比了</a:t>
            </a:r>
            <a:r>
              <a:rPr kumimoji="1" lang="en-US" altLang="zh-CN" dirty="0" err="1" smtClean="0"/>
              <a:t>azkaban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186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155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多了一层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，同时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会对硬件资源进行虚拟化，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直接使用硬件资源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，所以资源利用率相对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68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zh-CN" alt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基金会</a:t>
            </a:r>
            <a:r>
              <a:rPr lang="nl-NL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endParaRPr lang="nl-NL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社区版本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版本管理比较混乱，组件依赖复杂，运维难度大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选取的准则是，减少初期投入的成本，后期按需购买商业方案。另一方面，数据敏感，所以偏向把技术掌握在团队内部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均包含所有基础组件，相互对标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部分功能在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仅在商业版中包含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dirty="0" smtClean="0"/>
              <a:t>CDH</a:t>
            </a:r>
            <a:r>
              <a:rPr kumimoji="1" lang="zh-CN" altLang="en-US" dirty="0" smtClean="0"/>
              <a:t>商业化更成熟，</a:t>
            </a:r>
            <a:r>
              <a:rPr kumimoji="1" lang="en-US" altLang="zh-CN" dirty="0" smtClean="0"/>
              <a:t>HDP</a:t>
            </a:r>
            <a:r>
              <a:rPr kumimoji="1" lang="zh-CN" altLang="en-US" dirty="0" smtClean="0"/>
              <a:t>相对更开放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采用 </a:t>
            </a:r>
            <a:r>
              <a:rPr kumimoji="1" lang="en-US" altLang="zh-CN" dirty="0" err="1" smtClean="0"/>
              <a:t>hortonworks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ambari</a:t>
            </a:r>
            <a:r>
              <a:rPr kumimoji="1" lang="zh-CN" altLang="en-US" dirty="0" smtClean="0"/>
              <a:t>，补充</a:t>
            </a:r>
            <a:r>
              <a:rPr kumimoji="1" lang="en-US" altLang="zh-CN" dirty="0" err="1" smtClean="0"/>
              <a:t>cloudera</a:t>
            </a:r>
            <a:r>
              <a:rPr kumimoji="1" lang="zh-CN" altLang="en-US" dirty="0" smtClean="0"/>
              <a:t>的部分组件，如</a:t>
            </a:r>
            <a:r>
              <a:rPr kumimoji="1" lang="en-US" altLang="zh-CN" dirty="0" smtClean="0"/>
              <a:t>hue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81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强调安全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容器的安全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不会对主机造成影响 不会对其他容器造成影响  隔离性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在不断改进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使用信任的容器镜像仓库</a:t>
            </a:r>
            <a:endParaRPr kumimoji="1"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 smtClean="0"/>
              <a:t>保持网络访问的可信性</a:t>
            </a:r>
            <a:endParaRPr kumimoji="1" lang="en-US" altLang="zh-CN" dirty="0" smtClean="0"/>
          </a:p>
          <a:p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对容器使用的硬件做控制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4924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平安、海航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展示快速部署的能力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895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集成代码仓库，镜像仓库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自动化、持续集成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822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集成代码仓库，镜像仓库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自动化、持续集成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252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用户请求有优先级，资源有竞争情况，没有资源管理，将变的混乱，尤其在资源紧张的情况下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6996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集中式调度器，资源的调度和应用程序的管理功能全部放到一个进程中完成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106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56239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我是谁，怎么证明我是我，我能干什么，我已经干了什么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5754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目录数据库和关系数据库不同，它有优异的读性能，但写性能差，并且没有事务处理、回滚等复杂功能，不适于存储修改频繁的数据。所以目录天生是用来查询的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跨组件的账号统一认证，类似域账号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 (Domain Component)</a:t>
            </a:r>
          </a:p>
          <a:p>
            <a:pPr latinLnBrk="0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 (Common Name)</a:t>
            </a:r>
          </a:p>
          <a:p>
            <a:pPr latinLnBrk="0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 (Organizational Unit)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475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三头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地狱之门守护者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麻省理工研发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Windows2000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和后续的操作系统都默认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Kerberos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为其默认认证方法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Hat Enterprise Linux4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和后续的操作系统使用了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Kerberos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的客户和服务器版本。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解决的是“如何证明某个人确确实实就是他或她所声称的那个人”的问题。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双向认证：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不但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可以对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进行认证，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也能对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进行认证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9621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尽量贴近原始数据，方便后续切分主题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431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ACL+Audit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321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mtClean="0"/>
              <a:t>ACL+Audit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4298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mtClean="0"/>
              <a:t>ACL+Audit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05024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456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生产环境网络是隔离的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080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困境：部署的多样性，入口太分散，不方便管理。扩展性不强，部分场景下性能存在瓶颈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395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管理方便</a:t>
            </a:r>
            <a:endParaRPr kumimoji="1" lang="en-US" altLang="zh-CN" dirty="0" smtClean="0"/>
          </a:p>
          <a:p>
            <a:r>
              <a:rPr kumimoji="1" lang="zh-CN" altLang="en-US" dirty="0" smtClean="0"/>
              <a:t>流量、压力控制</a:t>
            </a:r>
            <a:endParaRPr kumimoji="1" lang="en-US" altLang="zh-CN" dirty="0" smtClean="0"/>
          </a:p>
          <a:p>
            <a:r>
              <a:rPr kumimoji="1" lang="zh-CN" altLang="en-US" dirty="0" smtClean="0"/>
              <a:t>更轻量级的任务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37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管理方便</a:t>
            </a:r>
            <a:endParaRPr kumimoji="1" lang="en-US" altLang="zh-CN" dirty="0" smtClean="0"/>
          </a:p>
          <a:p>
            <a:r>
              <a:rPr kumimoji="1" lang="zh-CN" altLang="en-US" dirty="0" smtClean="0"/>
              <a:t>流量、压力控制</a:t>
            </a:r>
            <a:endParaRPr kumimoji="1" lang="en-US" altLang="zh-CN" dirty="0" smtClean="0"/>
          </a:p>
          <a:p>
            <a:r>
              <a:rPr kumimoji="1" lang="zh-CN" altLang="en-US" dirty="0" smtClean="0"/>
              <a:t>更轻量级的任务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254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403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37F0D-431F-4042-B24C-3AF5958ACB0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091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654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52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6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31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75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14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73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72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76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73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89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2ADBF-F4F4-4AA7-AB1C-729F7CEE9F3D}" type="datetimeFigureOut">
              <a:rPr lang="zh-CN" altLang="en-US" smtClean="0"/>
              <a:pPr/>
              <a:t>2017/9/15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D743D-2084-4821-AF87-B7B68208E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50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192.168.150.121:8081)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1481" y="1470694"/>
            <a:ext cx="4288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我们的大数据集群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架构、技术和选型思考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0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225550"/>
            <a:ext cx="73279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00027" y="1808252"/>
            <a:ext cx="20313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支持多种数据格式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海量数据</a:t>
            </a:r>
            <a:endParaRPr kumimoji="1" lang="en-US" altLang="zh-CN" dirty="0" smtClean="0"/>
          </a:p>
          <a:p>
            <a:r>
              <a:rPr kumimoji="1" lang="zh-CN" altLang="en-US" dirty="0"/>
              <a:t>高效的</a:t>
            </a:r>
            <a:r>
              <a:rPr kumimoji="1" lang="zh-CN" altLang="en-US" dirty="0" smtClean="0"/>
              <a:t>压缩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数据安全</a:t>
            </a:r>
            <a:endParaRPr kumimoji="1" lang="en-US" altLang="zh-CN" dirty="0" smtClean="0"/>
          </a:p>
          <a:p>
            <a:r>
              <a:rPr kumimoji="1" lang="zh-CN" altLang="en-US" dirty="0" smtClean="0"/>
              <a:t>高可用、高容灾</a:t>
            </a:r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3326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00027" y="1808252"/>
            <a:ext cx="6456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混合</a:t>
            </a:r>
            <a:r>
              <a:rPr kumimoji="1" lang="en-US" altLang="zh-CN" dirty="0" smtClean="0"/>
              <a:t>HDFS/Hive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RDBMS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ElasticSearch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r>
              <a:rPr kumimoji="1" lang="zh-CN" altLang="en-US" dirty="0" smtClean="0"/>
              <a:t>针对不同场景采用不同的存储方案，如</a:t>
            </a:r>
            <a:r>
              <a:rPr kumimoji="1" lang="en-US" altLang="zh-CN" dirty="0" smtClean="0"/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smtClean="0"/>
              <a:t>HDFS/Hive</a:t>
            </a:r>
            <a:r>
              <a:rPr kumimoji="1" lang="zh-CN" altLang="en-US" dirty="0" smtClean="0"/>
              <a:t>作为数据仓库，</a:t>
            </a:r>
            <a:r>
              <a:rPr kumimoji="1" lang="en-US" altLang="zh-CN" dirty="0" smtClean="0"/>
              <a:t>RDBMS(</a:t>
            </a:r>
            <a:r>
              <a:rPr kumimoji="1" lang="en-US" altLang="zh-CN" dirty="0" err="1" smtClean="0"/>
              <a:t>SQLServer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作为辅助</a:t>
            </a:r>
            <a:endParaRPr kumimoji="1" lang="en-US" altLang="zh-CN" dirty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err="1" smtClean="0"/>
              <a:t>ElasticSearch</a:t>
            </a:r>
            <a:r>
              <a:rPr kumimoji="1" lang="zh-CN" altLang="en-US" dirty="0" smtClean="0"/>
              <a:t>用来做文本索引</a:t>
            </a:r>
            <a:endParaRPr kumimoji="1"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用作缓存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550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00026" y="1808252"/>
            <a:ext cx="5880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HDFS/Hive</a:t>
            </a:r>
            <a:r>
              <a:rPr kumimoji="1" lang="zh-CN" altLang="en-US" dirty="0" smtClean="0"/>
              <a:t>存储了</a:t>
            </a:r>
            <a:r>
              <a:rPr kumimoji="1" lang="en-US" altLang="zh-CN" dirty="0" smtClean="0"/>
              <a:t>CRM</a:t>
            </a:r>
            <a:r>
              <a:rPr kumimoji="1" lang="zh-CN" altLang="en-US" dirty="0" smtClean="0"/>
              <a:t>聊天数据和神策埋点数据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ElasticSearch</a:t>
            </a:r>
            <a:r>
              <a:rPr kumimoji="1" lang="zh-CN" altLang="en-US" dirty="0" smtClean="0"/>
              <a:t>存储用户画像数据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460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193800"/>
            <a:ext cx="73406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483768" y="1786224"/>
            <a:ext cx="338437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面向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的查询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483768" y="2434296"/>
            <a:ext cx="338437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快速的查询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483768" y="3072525"/>
            <a:ext cx="338437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SQLServer</a:t>
            </a:r>
            <a:r>
              <a:rPr kumimoji="1" lang="zh-CN" altLang="en-US" dirty="0" smtClean="0"/>
              <a:t>旧数据怎么办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cxnSp>
        <p:nvCxnSpPr>
          <p:cNvPr id="10" name="直线箭头连接符 9"/>
          <p:cNvCxnSpPr>
            <a:stCxn id="2" idx="2"/>
            <a:endCxn id="6" idx="0"/>
          </p:cNvCxnSpPr>
          <p:nvPr/>
        </p:nvCxnSpPr>
        <p:spPr>
          <a:xfrm>
            <a:off x="4175956" y="2218272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endCxn id="8" idx="0"/>
          </p:cNvCxnSpPr>
          <p:nvPr/>
        </p:nvCxnSpPr>
        <p:spPr>
          <a:xfrm>
            <a:off x="4175956" y="2859782"/>
            <a:ext cx="0" cy="21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16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635646"/>
            <a:ext cx="5722244" cy="32918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56" y="2715766"/>
            <a:ext cx="720080" cy="4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2428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28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51670"/>
            <a:ext cx="4447530" cy="13865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73" y="1419622"/>
            <a:ext cx="4320721" cy="24598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59649" y="4345969"/>
            <a:ext cx="161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92D050"/>
                </a:solidFill>
              </a:rPr>
              <a:t>ORC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Parquet</a:t>
            </a:r>
          </a:p>
        </p:txBody>
      </p:sp>
    </p:spTree>
    <p:extLst>
      <p:ext uri="{BB962C8B-B14F-4D97-AF65-F5344CB8AC3E}">
        <p14:creationId xmlns:p14="http://schemas.microsoft.com/office/powerpoint/2010/main" val="32117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73872"/>
            <a:ext cx="8122869" cy="159402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2823" y="1745412"/>
            <a:ext cx="766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Benchmark</a:t>
            </a:r>
            <a:r>
              <a:rPr kumimoji="1" lang="en-US" altLang="zh-CN" dirty="0"/>
              <a:t>——</a:t>
            </a:r>
            <a:r>
              <a:rPr kumimoji="1" lang="zh-CN" altLang="en-US" dirty="0" smtClean="0"/>
              <a:t>查询金大师历史佣金收入按交易所、牌照、所属机构的分布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38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0285" y="2029216"/>
            <a:ext cx="66880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Presto</a:t>
            </a:r>
            <a:r>
              <a:rPr lang="zh-CN" altLang="en-US" dirty="0"/>
              <a:t>支持在线数据查询，包括</a:t>
            </a:r>
            <a:r>
              <a:rPr lang="en-US" altLang="zh-CN" dirty="0"/>
              <a:t>Hive, Cassandra, </a:t>
            </a:r>
            <a:r>
              <a:rPr lang="zh-CN" altLang="en-US" dirty="0"/>
              <a:t>关系数据库以及专有数据存储。 一条</a:t>
            </a:r>
            <a:r>
              <a:rPr lang="en-US" altLang="zh-CN" dirty="0"/>
              <a:t>Presto</a:t>
            </a:r>
            <a:r>
              <a:rPr lang="zh-CN" altLang="en-US" dirty="0"/>
              <a:t>查询可以将多个数据源的数据进行合并，可以跨越整个组织进行分析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 smtClean="0"/>
              <a:t>缺陷：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目前</a:t>
            </a:r>
            <a:r>
              <a:rPr lang="zh-CN" altLang="en-US" dirty="0" smtClean="0"/>
              <a:t>支持的</a:t>
            </a:r>
            <a:r>
              <a:rPr lang="zh-CN" altLang="en-US" dirty="0"/>
              <a:t>数据</a:t>
            </a:r>
            <a:r>
              <a:rPr lang="zh-CN" altLang="en-US" dirty="0" smtClean="0"/>
              <a:t>类型</a:t>
            </a:r>
            <a:r>
              <a:rPr lang="zh-CN" altLang="en-US" dirty="0"/>
              <a:t>有限</a:t>
            </a:r>
            <a:r>
              <a:rPr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dirty="0" smtClean="0"/>
              <a:t>目前没有完全满足我们对于权限管理的需求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771550"/>
            <a:ext cx="7380312" cy="41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3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7624" y="1779662"/>
            <a:ext cx="65527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做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做不到的事情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基于分而治之的理念，充分利用多台机器的性能，将计算任务分配到各个节点上去。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耳熟能详的</a:t>
            </a:r>
            <a:r>
              <a:rPr kumimoji="1" lang="en-US" altLang="zh-CN" dirty="0" smtClean="0"/>
              <a:t>Hadoop(MapReduce)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Storm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Spark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/>
              <a:t>Flink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254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67" y="1650883"/>
            <a:ext cx="919866" cy="4599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98267" y="2211710"/>
            <a:ext cx="318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支持批处理计算</a:t>
            </a:r>
            <a:endParaRPr kumimoji="1" lang="en-US" altLang="zh-CN" dirty="0" smtClean="0"/>
          </a:p>
          <a:p>
            <a:r>
              <a:rPr kumimoji="1" lang="zh-CN" altLang="en-US" dirty="0" smtClean="0"/>
              <a:t>支持毫秒级的准实时流式处理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有丰富的机器学习框架支持</a:t>
            </a:r>
            <a:endParaRPr kumimoji="1" lang="en-US" altLang="zh-CN" dirty="0" smtClean="0"/>
          </a:p>
          <a:p>
            <a:r>
              <a:rPr kumimoji="1" lang="zh-CN" altLang="en-US" dirty="0" smtClean="0"/>
              <a:t>性能卓越</a:t>
            </a:r>
            <a:endParaRPr kumimoji="1"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046088"/>
            <a:ext cx="3104817" cy="1531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3644497"/>
            <a:ext cx="2163005" cy="14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8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7624" y="177966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mllib</a:t>
            </a:r>
            <a:r>
              <a:rPr kumimoji="1" lang="zh-CN" altLang="en-US" dirty="0" smtClean="0"/>
              <a:t>开发投顾推荐算法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清洗</a:t>
            </a:r>
            <a:r>
              <a:rPr kumimoji="1" lang="zh-CN" altLang="en-US" smtClean="0"/>
              <a:t>神策产品数据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0379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1200150"/>
            <a:ext cx="7302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数据治理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1405" y="1995686"/>
            <a:ext cx="6466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数据在哪里？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数据从哪里来？怎么来？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zh-CN" altLang="en-US" dirty="0"/>
              <a:t>数据治理对于确保数据的准确、适度分享和保护是至关重要的。有效的数据治理计划会通过改进决策、缩减成本、降低风险和提高安全合规等方式，将价值回馈于业务，并最终体现为增加收入和利润。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44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数据治理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96" y="1779662"/>
            <a:ext cx="1477730" cy="5760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710687"/>
            <a:ext cx="6177073" cy="332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7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数据治理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96" y="1779662"/>
            <a:ext cx="1477730" cy="5760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1532119"/>
            <a:ext cx="6542634" cy="33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187450"/>
            <a:ext cx="73406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5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2258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15858" y="1903956"/>
            <a:ext cx="4195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任务有多种类型：下载、计算、清洗</a:t>
            </a:r>
            <a:r>
              <a:rPr kumimoji="1" lang="en-US" altLang="zh-CN" dirty="0" smtClean="0"/>
              <a:t>……</a:t>
            </a:r>
          </a:p>
          <a:p>
            <a:r>
              <a:rPr kumimoji="1" lang="zh-CN" altLang="en-US" dirty="0" smtClean="0"/>
              <a:t>任务有分支的逻辑</a:t>
            </a:r>
            <a:endParaRPr kumimoji="1" lang="en-US" altLang="zh-CN" dirty="0" smtClean="0"/>
          </a:p>
          <a:p>
            <a:r>
              <a:rPr kumimoji="1" lang="zh-CN" altLang="en-US" dirty="0" smtClean="0"/>
              <a:t>任务有失败的可能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498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9508" y="2232842"/>
            <a:ext cx="482453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F2F2F"/>
                </a:solidFill>
                <a:latin typeface="-apple-system" charset="0"/>
              </a:rPr>
              <a:t>使用场景</a:t>
            </a:r>
          </a:p>
          <a:p>
            <a:pPr lvl="1">
              <a:buFont typeface="Arial" charset="0"/>
              <a:buChar char="•"/>
            </a:pP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需要按顺序并能够并行处理的</a:t>
            </a:r>
            <a:r>
              <a:rPr lang="zh-CN" altLang="en-US" sz="1600" dirty="0" smtClean="0">
                <a:solidFill>
                  <a:srgbClr val="2F2F2F"/>
                </a:solidFill>
                <a:latin typeface="-apple-system" charset="0"/>
              </a:rPr>
              <a:t>工作流</a:t>
            </a:r>
            <a:endParaRPr lang="zh-CN" altLang="en-US" sz="1600" dirty="0">
              <a:solidFill>
                <a:srgbClr val="2F2F2F"/>
              </a:solidFill>
              <a:latin typeface="-apple-system" charset="0"/>
            </a:endParaRPr>
          </a:p>
          <a:p>
            <a:pPr lvl="1">
              <a:buFont typeface="Arial" charset="0"/>
              <a:buChar char="•"/>
            </a:pP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对运行结果或异常需要报警、重启</a:t>
            </a:r>
          </a:p>
          <a:p>
            <a:pPr lvl="1">
              <a:buFont typeface="Arial" charset="0"/>
              <a:buChar char="•"/>
            </a:pP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需要</a:t>
            </a:r>
            <a:r>
              <a:rPr lang="en-US" altLang="zh-CN" sz="1600" dirty="0" err="1">
                <a:solidFill>
                  <a:srgbClr val="2F2F2F"/>
                </a:solidFill>
                <a:latin typeface="-apple-system" charset="0"/>
              </a:rPr>
              <a:t>Cron</a:t>
            </a: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的任务</a:t>
            </a:r>
          </a:p>
          <a:p>
            <a:pPr lvl="1">
              <a:buFont typeface="Arial" charset="0"/>
              <a:buChar char="•"/>
            </a:pPr>
            <a:r>
              <a:rPr lang="zh-CN" altLang="en-US" sz="1600" dirty="0">
                <a:solidFill>
                  <a:srgbClr val="2F2F2F"/>
                </a:solidFill>
                <a:latin typeface="-apple-system" charset="0"/>
              </a:rPr>
              <a:t>适用于批量处理的任务，不适合实时的情况</a:t>
            </a:r>
            <a:endParaRPr lang="zh-CN" altLang="en-US" b="0" i="0" dirty="0">
              <a:solidFill>
                <a:srgbClr val="2F2F2F"/>
              </a:solidFill>
              <a:effectLst/>
              <a:latin typeface="-apple-system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96" y="1703586"/>
            <a:ext cx="1045316" cy="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4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逻辑架构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96" y="1513696"/>
            <a:ext cx="7366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12850"/>
            <a:ext cx="72771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3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用户交互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用户界面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45915" y="1910993"/>
            <a:ext cx="4089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支持普通用户通过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使用大数据集群</a:t>
            </a:r>
            <a:endParaRPr kumimoji="1" lang="en-US" altLang="zh-CN" dirty="0" smtClean="0"/>
          </a:p>
          <a:p>
            <a:r>
              <a:rPr kumimoji="1" lang="zh-CN" altLang="en-US" dirty="0" smtClean="0"/>
              <a:t>简洁易用的</a:t>
            </a:r>
            <a:r>
              <a:rPr kumimoji="1" lang="en-US" altLang="zh-CN" dirty="0" smtClean="0"/>
              <a:t>UI</a:t>
            </a:r>
          </a:p>
          <a:p>
            <a:r>
              <a:rPr kumimoji="1" lang="zh-CN" altLang="en-US" dirty="0" smtClean="0"/>
              <a:t>将各个大数据平台中的组件集中起来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604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用户交互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1115616" y="1549990"/>
          <a:ext cx="6048670" cy="33330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4185"/>
                <a:gridCol w="1727745"/>
                <a:gridCol w="1728370"/>
                <a:gridCol w="1728370"/>
              </a:tblGrid>
              <a:tr h="299043"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 dirty="0">
                          <a:effectLst/>
                        </a:rPr>
                        <a:t>用户角色</a:t>
                      </a:r>
                      <a:endParaRPr lang="zh-CN" sz="1000" kern="100" dirty="0"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47636" marR="47636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>
                          <a:effectLst/>
                        </a:rPr>
                        <a:t>需求</a:t>
                      </a:r>
                      <a:endParaRPr lang="zh-CN" sz="1000" kern="100"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47636" marR="47636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0" dirty="0">
                          <a:effectLst/>
                        </a:rPr>
                        <a:t>解决方案</a:t>
                      </a:r>
                      <a:endParaRPr lang="zh-CN" sz="1000" kern="100" dirty="0"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47636" marR="47636" marT="0" marB="0" anchor="ctr"/>
                </a:tc>
              </a:tr>
              <a:tr h="153752"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effectLst/>
                        </a:rPr>
                        <a:t>决策领导</a:t>
                      </a:r>
                      <a:endParaRPr lang="zh-CN" sz="800" kern="100" dirty="0"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47636" marR="47636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直观了解各种分析数据</a:t>
                      </a:r>
                    </a:p>
                  </a:txBody>
                  <a:tcPr marL="47636" marR="4763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提供数据可视化产品</a:t>
                      </a:r>
                    </a:p>
                  </a:txBody>
                  <a:tcPr marL="47636" marR="47636" marT="0" marB="0"/>
                </a:tc>
              </a:tr>
              <a:tr h="594797">
                <a:tc rowSpan="3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事业部</a:t>
                      </a:r>
                      <a:endParaRPr lang="zh-CN" sz="800" kern="100"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47636" marR="47636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数据产生方</a:t>
                      </a:r>
                      <a:endParaRPr lang="zh-CN" sz="800" kern="1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47636" marR="47636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接入数据到大数据平台，包括数据库、日志、第三方数据等。持久化存储并为之后查询、分析做储备</a:t>
                      </a:r>
                    </a:p>
                  </a:txBody>
                  <a:tcPr marL="47636" marR="4763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提供接入规范和</a:t>
                      </a:r>
                      <a:r>
                        <a:rPr lang="zh-CN" sz="7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流程</a:t>
                      </a:r>
                      <a:endParaRPr lang="zh-CN" sz="7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6" marR="47636" marT="0" marB="0"/>
                </a:tc>
              </a:tr>
              <a:tr h="3221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700" kern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数据</a:t>
                      </a:r>
                      <a:r>
                        <a:rPr lang="zh-CN" sz="700" kern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部门</a:t>
                      </a:r>
                      <a:endParaRPr lang="zh-CN" sz="800" kern="1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47636" marR="47636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7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了解数据并可</a:t>
                      </a:r>
                      <a:r>
                        <a:rPr lang="zh-CN" sz="7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自主</a:t>
                      </a: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对于权限范围内数据进行查询、分析</a:t>
                      </a:r>
                    </a:p>
                  </a:txBody>
                  <a:tcPr marL="47636" marR="4763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7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提供元数据查询、管理功能</a:t>
                      </a:r>
                      <a:endParaRPr lang="en-US" altLang="zh-CN" sz="700" kern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提供</a:t>
                      </a: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部分数据的查询权限</a:t>
                      </a:r>
                    </a:p>
                  </a:txBody>
                  <a:tcPr marL="47636" marR="47636" marT="0" marB="0"/>
                </a:tc>
              </a:tr>
              <a:tr h="4460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开发人员</a:t>
                      </a:r>
                      <a:endParaRPr lang="zh-CN" sz="800" kern="1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47636" marR="47636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获取各自事业部相关的数据，包括原始数据、分析结果</a:t>
                      </a:r>
                    </a:p>
                  </a:txBody>
                  <a:tcPr marL="47636" marR="4763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提供</a:t>
                      </a:r>
                      <a:r>
                        <a:rPr lang="en-US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endParaRPr lang="zh-CN" sz="7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6" marR="47636" marT="0" marB="0"/>
                </a:tc>
              </a:tr>
              <a:tr h="596037"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effectLst/>
                        </a:rPr>
                        <a:t>分析</a:t>
                      </a:r>
                      <a:r>
                        <a:rPr lang="zh-CN" sz="700" kern="0" dirty="0" smtClean="0">
                          <a:effectLst/>
                        </a:rPr>
                        <a:t>团队</a:t>
                      </a:r>
                      <a:endParaRPr lang="zh-CN" sz="800" kern="100" dirty="0"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47636" marR="47636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执行</a:t>
                      </a:r>
                      <a:r>
                        <a:rPr lang="en-US" sz="700" kern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进行数据分析</a:t>
                      </a:r>
                    </a:p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简单编码</a:t>
                      </a:r>
                      <a:r>
                        <a:rPr lang="en-US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</a:t>
                      </a:r>
                      <a:r>
                        <a:rPr lang="en-US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R)</a:t>
                      </a: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进行建模、计算</a:t>
                      </a:r>
                    </a:p>
                  </a:txBody>
                  <a:tcPr marL="47636" marR="47636" marT="0" marB="0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提供简单的</a:t>
                      </a:r>
                      <a:r>
                        <a:rPr lang="en-US" sz="700" kern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执行环境</a:t>
                      </a:r>
                    </a:p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提供易上手的语言</a:t>
                      </a:r>
                      <a:r>
                        <a:rPr lang="en-US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抽样数据操作环境</a:t>
                      </a:r>
                    </a:p>
                  </a:txBody>
                  <a:tcPr marL="47636" marR="47636" marT="0" marB="0"/>
                </a:tc>
              </a:tr>
              <a:tr h="594797"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>
                          <a:effectLst/>
                        </a:rPr>
                        <a:t>开发团队</a:t>
                      </a:r>
                      <a:endParaRPr lang="zh-CN" sz="800" kern="100"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47636" marR="47636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700" ker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基于平台开发数据产品</a:t>
                      </a:r>
                    </a:p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700" ker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配合分析团队进行数据分析</a:t>
                      </a:r>
                    </a:p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700" ker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方便的开发、调试环境</a:t>
                      </a:r>
                    </a:p>
                  </a:txBody>
                  <a:tcPr marL="47636" marR="4763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sz="7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6" marR="47636" marT="0" marB="0"/>
                </a:tc>
              </a:tr>
              <a:tr h="309718"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effectLst/>
                        </a:rPr>
                        <a:t>运维团队</a:t>
                      </a:r>
                      <a:endParaRPr lang="zh-CN" sz="800" kern="100" dirty="0"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47636" marR="47636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了解平台运行情况，及时发现故障并方便处理</a:t>
                      </a:r>
                    </a:p>
                  </a:txBody>
                  <a:tcPr marL="47636" marR="47636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7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提供平台监控、管理图形化界面</a:t>
                      </a:r>
                    </a:p>
                  </a:txBody>
                  <a:tcPr marL="47636" marR="4763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779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用户交互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51670"/>
            <a:ext cx="647700" cy="292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800870"/>
            <a:ext cx="647700" cy="393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34337" y="237333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云开发环境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Idea</a:t>
            </a:r>
            <a:r>
              <a:rPr kumimoji="1" lang="zh-CN" altLang="en-US" sz="1600" dirty="0" smtClean="0"/>
              <a:t>快速验证</a:t>
            </a:r>
            <a:endParaRPr kumimoji="1" lang="en-US" altLang="zh-CN" sz="1600" dirty="0" smtClean="0"/>
          </a:p>
          <a:p>
            <a:r>
              <a:rPr kumimoji="1" lang="en-US" altLang="zh-CN" sz="1600" dirty="0" smtClean="0"/>
              <a:t>MVP</a:t>
            </a:r>
            <a:endParaRPr kumimoji="1"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2051720" y="237332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查询管理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调度管理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0764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2408" y="2270674"/>
            <a:ext cx="10567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合规</a:t>
            </a:r>
            <a:endParaRPr lang="zh-CN" altLang="en-US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732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1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硬件管理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89" y="2211710"/>
            <a:ext cx="1100832" cy="11008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283717"/>
            <a:ext cx="956816" cy="9568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8127" y="2531293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40+</a:t>
            </a:r>
            <a:endParaRPr kumimoji="1"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3107425" y="2531293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~2000</a:t>
            </a:r>
            <a:endParaRPr kumimoji="1"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984" y="2252166"/>
            <a:ext cx="1060376" cy="106037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03433" y="2531293"/>
            <a:ext cx="130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~12000G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2784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833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硬件管理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选型比较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707654"/>
            <a:ext cx="5606132" cy="27828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03848" y="4612837"/>
            <a:ext cx="146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VM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00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833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硬件管理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选型比较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572860"/>
            <a:ext cx="5257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6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硬件管理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6059" y="1869897"/>
            <a:ext cx="9028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/>
              <a:t>裸机</a:t>
            </a:r>
            <a:endParaRPr kumimoji="1" lang="en-US" altLang="zh-CN" sz="2800" dirty="0" smtClean="0"/>
          </a:p>
          <a:p>
            <a:pPr algn="ctr"/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+</a:t>
            </a:r>
          </a:p>
          <a:p>
            <a:pPr algn="ctr"/>
            <a:endParaRPr kumimoji="1" lang="en-US" altLang="zh-CN" sz="2800" dirty="0" smtClean="0"/>
          </a:p>
          <a:p>
            <a:pPr algn="ctr"/>
            <a:r>
              <a:rPr kumimoji="1" lang="zh-CN" altLang="en-US" sz="2800" dirty="0" smtClean="0"/>
              <a:t>容器</a:t>
            </a:r>
            <a:endParaRPr kumimoji="1"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2837562" y="1923678"/>
            <a:ext cx="56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稳定的、不易变的、性能要求高的。如数据存储。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37562" y="3642578"/>
            <a:ext cx="383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临时的、弹性的。如计算资源。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847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833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技术介绍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576" y="1923678"/>
            <a:ext cx="77768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Centos7</a:t>
            </a:r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 众多</a:t>
            </a:r>
            <a:r>
              <a:rPr lang="zh-CN" altLang="en-US" dirty="0" smtClean="0"/>
              <a:t>商业</a:t>
            </a:r>
            <a:r>
              <a:rPr lang="zh-CN" altLang="en-US" dirty="0"/>
              <a:t>公司部署在生产</a:t>
            </a:r>
            <a:r>
              <a:rPr lang="zh-CN" altLang="en-US" dirty="0" smtClean="0"/>
              <a:t>环境服务器上的操作系统之一，成熟稳定。</a:t>
            </a:r>
            <a:endParaRPr kumimoji="1" lang="en-US" altLang="zh-CN" dirty="0" smtClean="0"/>
          </a:p>
          <a:p>
            <a:r>
              <a:rPr kumimoji="1" lang="en-US" altLang="zh-CN" sz="2000" b="1" dirty="0" smtClean="0"/>
              <a:t>Docker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   最为知名的</a:t>
            </a:r>
            <a:r>
              <a:rPr lang="zh-CN" altLang="en-US" dirty="0" smtClean="0"/>
              <a:t>开源应用</a:t>
            </a:r>
            <a:r>
              <a:rPr lang="zh-CN" altLang="en-US" dirty="0"/>
              <a:t>容器引擎</a:t>
            </a:r>
            <a:r>
              <a:rPr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sz="2000" b="1" dirty="0" smtClean="0"/>
              <a:t>Rancher</a:t>
            </a:r>
            <a:r>
              <a:rPr kumimoji="1" lang="en-US" altLang="zh-CN" sz="2000" dirty="0" smtClean="0"/>
              <a:t>(</a:t>
            </a:r>
            <a:r>
              <a:rPr lang="zh-CN" altLang="en-US" sz="2000" dirty="0" smtClean="0">
                <a:hlinkClick r:id="rId3"/>
              </a:rPr>
              <a:t>http://192.168.150.121:8081</a:t>
            </a:r>
            <a:r>
              <a:rPr kumimoji="1" lang="en-US" altLang="zh-CN" sz="2000" dirty="0" smtClean="0">
                <a:hlinkClick r:id="rId3"/>
              </a:rPr>
              <a:t>)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       </a:t>
            </a:r>
            <a:r>
              <a:rPr lang="en-US" altLang="zh-CN" sz="2000" dirty="0"/>
              <a:t>Rancher</a:t>
            </a:r>
            <a:r>
              <a:rPr lang="zh-CN" altLang="en-US" sz="2000" dirty="0"/>
              <a:t>为容器</a:t>
            </a:r>
            <a:r>
              <a:rPr lang="zh-CN" altLang="en-US" sz="2000" dirty="0" smtClean="0"/>
              <a:t>提供一系列基础</a:t>
            </a:r>
            <a:r>
              <a:rPr lang="zh-CN" altLang="en-US" sz="2000" dirty="0"/>
              <a:t>架构服务</a:t>
            </a:r>
            <a:r>
              <a:rPr lang="zh-CN" altLang="en-US" sz="2000" dirty="0" smtClean="0"/>
              <a:t>：网络</a:t>
            </a:r>
            <a:r>
              <a:rPr lang="zh-CN" altLang="en-US" sz="2000" dirty="0"/>
              <a:t>服务、存储服务、主机管理、负载均衡、防护墙</a:t>
            </a:r>
            <a:r>
              <a:rPr lang="en-US" altLang="zh-CN" sz="2000" dirty="0" smtClean="0"/>
              <a:t>……Rancher</a:t>
            </a:r>
            <a:r>
              <a:rPr lang="zh-CN" altLang="en-US" sz="2000" dirty="0"/>
              <a:t>让上述服务跨越公有云、私有云、虚拟机、物理机环境运行，真正实现一键式应用部署和管理。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519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组件管理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851670"/>
            <a:ext cx="1778000" cy="533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79912" y="1885520"/>
            <a:ext cx="551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VS</a:t>
            </a:r>
            <a:endParaRPr kumimoji="1" lang="zh-CN" altLang="en-US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896120"/>
            <a:ext cx="1689100" cy="444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7624" y="2643758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商业化更成熟</a:t>
            </a:r>
            <a:endParaRPr kumimoji="1" lang="en-US" altLang="zh-CN" dirty="0" smtClean="0"/>
          </a:p>
          <a:p>
            <a:r>
              <a:rPr kumimoji="1" lang="zh-CN" altLang="en-US" dirty="0" smtClean="0"/>
              <a:t>部分增值组件收费</a:t>
            </a:r>
            <a:endParaRPr kumimoji="1" lang="en-US" altLang="zh-CN" dirty="0" smtClean="0"/>
          </a:p>
          <a:p>
            <a:r>
              <a:rPr kumimoji="1" lang="zh-CN" altLang="en-US" dirty="0" smtClean="0"/>
              <a:t>上手相对容易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管理工具：</a:t>
            </a:r>
            <a:r>
              <a:rPr kumimoji="1" lang="en-US" altLang="zh-CN" dirty="0" smtClean="0"/>
              <a:t>Cloudera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Manager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076056" y="2643758"/>
            <a:ext cx="2016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完全开源</a:t>
            </a:r>
            <a:endParaRPr kumimoji="1" lang="en-US" altLang="zh-CN" dirty="0" smtClean="0"/>
          </a:p>
          <a:p>
            <a:r>
              <a:rPr kumimoji="1" lang="zh-CN" altLang="en-US" dirty="0" smtClean="0"/>
              <a:t>扩展更容易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管理工具：</a:t>
            </a:r>
            <a:r>
              <a:rPr kumimoji="1" lang="en-US" altLang="zh-CN" dirty="0" err="1" smtClean="0"/>
              <a:t>Ambari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32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7664" y="1779662"/>
            <a:ext cx="632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使硬件管理更简单，降低开发到运维的瓶颈</a:t>
            </a:r>
            <a:r>
              <a:rPr kumimoji="1" lang="en-US" altLang="zh-CN" sz="2000" dirty="0" smtClean="0"/>
              <a:t>——DevOps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82183"/>
            <a:ext cx="60452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7664" y="1779662"/>
            <a:ext cx="6038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应对大数据平台的多租户场景，合理分配运算资源。</a:t>
            </a:r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8909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2408" y="2270674"/>
            <a:ext cx="10567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合规</a:t>
            </a:r>
            <a:endParaRPr lang="zh-CN" altLang="en-US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187450"/>
            <a:ext cx="7277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648" y="1779662"/>
            <a:ext cx="6912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与硬件管理不同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硬件管理是给某个应用、组件分配硬件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资源管理是给某个用户、请求分配处理能力，粒度更细</a:t>
            </a:r>
            <a:endParaRPr kumimoji="1"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7302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779661"/>
            <a:ext cx="1368152" cy="463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779661"/>
            <a:ext cx="4880380" cy="30208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30848" y="2404153"/>
            <a:ext cx="25370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双层调度</a:t>
            </a:r>
            <a:r>
              <a:rPr lang="zh-CN" altLang="en-US" b="1" dirty="0" smtClean="0"/>
              <a:t>架构</a:t>
            </a:r>
            <a:endParaRPr lang="zh-CN" altLang="en-US" b="1" dirty="0"/>
          </a:p>
          <a:p>
            <a:r>
              <a:rPr lang="zh-CN" altLang="en-US" dirty="0" smtClean="0"/>
              <a:t>拥有一</a:t>
            </a:r>
            <a:r>
              <a:rPr lang="zh-CN" altLang="en-US" dirty="0"/>
              <a:t>个经简化的集中式资源调度器</a:t>
            </a:r>
            <a:r>
              <a:rPr lang="zh-CN" altLang="en-US" dirty="0" smtClean="0"/>
              <a:t>，具体</a:t>
            </a:r>
            <a:r>
              <a:rPr lang="zh-CN" altLang="en-US" dirty="0"/>
              <a:t>任务相关的调度策略则下放到各个应用程序调度器完成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相比其他资源管理框架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如</a:t>
            </a:r>
            <a:r>
              <a:rPr kumimoji="1" lang="en-US" altLang="zh-CN" dirty="0" err="1" smtClean="0"/>
              <a:t>Mesos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Yarn</a:t>
            </a:r>
            <a:r>
              <a:rPr kumimoji="1" lang="zh-CN" altLang="en-US" dirty="0" smtClean="0"/>
              <a:t>更通用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63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2408" y="2270674"/>
            <a:ext cx="10567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合规</a:t>
            </a:r>
            <a:endParaRPr lang="zh-CN" altLang="en-US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1187450"/>
            <a:ext cx="7302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54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67744" y="1851670"/>
            <a:ext cx="387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Account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Authentication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ACL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Audit</a:t>
            </a:r>
            <a:endParaRPr kumimoji="1" lang="zh-CN" altLang="en-US" dirty="0"/>
          </a:p>
        </p:txBody>
      </p:sp>
      <p:sp>
        <p:nvSpPr>
          <p:cNvPr id="3" name="左大括号 2"/>
          <p:cNvSpPr/>
          <p:nvPr/>
        </p:nvSpPr>
        <p:spPr>
          <a:xfrm rot="16200000">
            <a:off x="2663788" y="1973620"/>
            <a:ext cx="220670" cy="7154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左大括号 5"/>
          <p:cNvSpPr/>
          <p:nvPr/>
        </p:nvSpPr>
        <p:spPr>
          <a:xfrm rot="16200000">
            <a:off x="3923927" y="1649583"/>
            <a:ext cx="220671" cy="13635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左大括号 6"/>
          <p:cNvSpPr/>
          <p:nvPr/>
        </p:nvSpPr>
        <p:spPr>
          <a:xfrm rot="16200000">
            <a:off x="5367436" y="1796947"/>
            <a:ext cx="213975" cy="10754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67744" y="2522682"/>
            <a:ext cx="370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  </a:t>
            </a:r>
            <a:r>
              <a:rPr lang="en-US" altLang="zh-CN" dirty="0" smtClean="0"/>
              <a:t>LDAP</a:t>
            </a:r>
            <a:r>
              <a:rPr lang="zh-CN" altLang="en-US" dirty="0" smtClean="0"/>
              <a:t>             </a:t>
            </a:r>
            <a:r>
              <a:rPr lang="en-US" altLang="zh-CN" dirty="0" smtClean="0"/>
              <a:t>Kerberos</a:t>
            </a:r>
            <a:r>
              <a:rPr lang="zh-CN" altLang="en-US" dirty="0" smtClean="0"/>
              <a:t>             </a:t>
            </a:r>
            <a:r>
              <a:rPr lang="en-US" altLang="zh-CN" dirty="0" smtClean="0"/>
              <a:t>Ranger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5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统一认证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1640" y="1779662"/>
            <a:ext cx="567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LDAP(</a:t>
            </a:r>
            <a:r>
              <a:rPr lang="en-US" altLang="zh-CN" dirty="0"/>
              <a:t>Lightweight</a:t>
            </a:r>
            <a:r>
              <a:rPr lang="zh-CN" altLang="en-US" dirty="0"/>
              <a:t> </a:t>
            </a:r>
            <a:r>
              <a:rPr lang="en-US" altLang="zh-CN" dirty="0"/>
              <a:t>Directory Access </a:t>
            </a:r>
            <a:r>
              <a:rPr lang="en-US" altLang="zh-CN" dirty="0" smtClean="0"/>
              <a:t>Protocol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/>
              <a:t>	</a:t>
            </a:r>
            <a:r>
              <a:rPr kumimoji="1" lang="en-US" altLang="zh-CN" dirty="0" smtClean="0"/>
              <a:t>——</a:t>
            </a:r>
            <a:r>
              <a:rPr lang="zh-CN" altLang="en-US" dirty="0"/>
              <a:t>跨平台</a:t>
            </a:r>
            <a:r>
              <a:rPr lang="zh-CN" altLang="en-US" dirty="0" smtClean="0"/>
              <a:t>的标准化的</a:t>
            </a:r>
            <a:r>
              <a:rPr lang="zh-CN" altLang="en-US" dirty="0"/>
              <a:t>轻量级目录访问</a:t>
            </a:r>
            <a:r>
              <a:rPr lang="zh-CN" altLang="en-US" dirty="0" smtClean="0"/>
              <a:t>协议。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425993"/>
            <a:ext cx="4106912" cy="22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4013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——Kerberos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1419622"/>
            <a:ext cx="1901011" cy="1080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576" y="1635647"/>
            <a:ext cx="5544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Kerberos </a:t>
            </a:r>
            <a:r>
              <a:rPr lang="zh-CN" altLang="en-US" dirty="0"/>
              <a:t>是一种网络认证协议，其设计目标是通过密钥系统为客户机 </a:t>
            </a:r>
            <a:r>
              <a:rPr lang="en-US" altLang="zh-CN" dirty="0"/>
              <a:t>/ </a:t>
            </a:r>
            <a:r>
              <a:rPr lang="zh-CN" altLang="en-US" dirty="0"/>
              <a:t>服务器应用程序提供强大的认证服务。该认证过程的实现不依赖于主机操作系统的认证，无需基于主机地址的信任，不要求网络上所有主机的物理安全，并假定网络上传送的</a:t>
            </a:r>
            <a:r>
              <a:rPr lang="zh-CN" altLang="en-US" dirty="0" smtClean="0"/>
              <a:t>数据包可以</a:t>
            </a:r>
            <a:r>
              <a:rPr lang="zh-CN" altLang="en-US" dirty="0"/>
              <a:t>被任意地读取、修改和插入数据。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3147814"/>
            <a:ext cx="4118935" cy="18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8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——Ranger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8656" y="1931542"/>
            <a:ext cx="6507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统一管控大数据平台中各个组件的权限</a:t>
            </a:r>
            <a:endParaRPr kumimoji="1" lang="en-US" altLang="zh-CN" dirty="0" smtClean="0"/>
          </a:p>
          <a:p>
            <a:r>
              <a:rPr lang="zh-CN" altLang="en-US" dirty="0"/>
              <a:t>目前支持的服务有</a:t>
            </a:r>
            <a:r>
              <a:rPr lang="en-US" altLang="zh-CN" dirty="0"/>
              <a:t>HDFS</a:t>
            </a:r>
            <a:r>
              <a:rPr lang="zh-CN" altLang="en-US" dirty="0"/>
              <a:t>、</a:t>
            </a:r>
            <a:r>
              <a:rPr lang="en-US" altLang="zh-CN" dirty="0"/>
              <a:t>hbase</a:t>
            </a:r>
            <a:r>
              <a:rPr lang="zh-CN" altLang="en-US" dirty="0"/>
              <a:t>、</a:t>
            </a:r>
            <a:r>
              <a:rPr lang="en-US" altLang="zh-CN" dirty="0"/>
              <a:t>hive</a:t>
            </a:r>
            <a:r>
              <a:rPr lang="zh-CN" altLang="en-US" dirty="0"/>
              <a:t>、</a:t>
            </a:r>
            <a:r>
              <a:rPr lang="en-US" altLang="zh-CN" dirty="0"/>
              <a:t>Yarn</a:t>
            </a:r>
            <a:r>
              <a:rPr lang="zh-CN" altLang="en-US" dirty="0"/>
              <a:t>、</a:t>
            </a:r>
            <a:r>
              <a:rPr lang="en-US" altLang="zh-CN" dirty="0"/>
              <a:t>Strom</a:t>
            </a:r>
            <a:r>
              <a:rPr lang="zh-CN" altLang="en-US" dirty="0"/>
              <a:t>、</a:t>
            </a:r>
            <a:r>
              <a:rPr lang="en-US" altLang="zh-CN" dirty="0"/>
              <a:t>Kafka</a:t>
            </a:r>
            <a:r>
              <a:rPr lang="zh-CN" altLang="en-US" dirty="0"/>
              <a:t>、</a:t>
            </a:r>
            <a:r>
              <a:rPr lang="en-US" altLang="zh-CN" dirty="0"/>
              <a:t>Knox</a:t>
            </a:r>
            <a:r>
              <a:rPr lang="zh-CN" altLang="en-US" dirty="0"/>
              <a:t>、</a:t>
            </a:r>
            <a:r>
              <a:rPr lang="en-US" altLang="zh-CN" dirty="0" err="1"/>
              <a:t>Solor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24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数据接入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9632" y="1779662"/>
            <a:ext cx="62119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将各种各样的数据接入到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Lake</a:t>
            </a:r>
            <a:r>
              <a:rPr kumimoji="1" lang="zh-CN" altLang="en-US" dirty="0" smtClean="0"/>
              <a:t>中来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不同的数据源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传统数据库、爬虫、接口、文件服务器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不同的采集方式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主动</a:t>
            </a:r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、被动</a:t>
            </a:r>
            <a:r>
              <a:rPr kumimoji="1" lang="en-US" altLang="zh-CN" dirty="0" smtClean="0"/>
              <a:t>push)</a:t>
            </a:r>
          </a:p>
          <a:p>
            <a:pPr lvl="1"/>
            <a:r>
              <a:rPr kumimoji="1" lang="zh-CN" altLang="en-US" dirty="0" smtClean="0"/>
              <a:t>不同的数据格式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文本、语音、图片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不同的实时性要求</a:t>
            </a:r>
            <a:r>
              <a:rPr kumimoji="1" lang="en-US" altLang="zh-CN" dirty="0" smtClean="0"/>
              <a:t>(T+1</a:t>
            </a:r>
            <a:r>
              <a:rPr kumimoji="1" lang="zh-CN" altLang="en-US" dirty="0" smtClean="0"/>
              <a:t>，准实时、实时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83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——Ranger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1670"/>
            <a:ext cx="4283968" cy="21561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862" y="1923678"/>
            <a:ext cx="471464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2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9632" y="1923678"/>
            <a:ext cx="614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引入现有的数据安全体系，配合云桌面等现有技术，使得权限管理更加完善。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通过扩展</a:t>
            </a:r>
            <a:r>
              <a:rPr kumimoji="1" lang="en-US" altLang="zh-CN" dirty="0" smtClean="0"/>
              <a:t>Ranger</a:t>
            </a:r>
            <a:r>
              <a:rPr kumimoji="1" lang="zh-CN" altLang="en-US" dirty="0" smtClean="0"/>
              <a:t>，使得我们使用的其他组件也纳入到管控中来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225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2408" y="2270674"/>
            <a:ext cx="10567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合规</a:t>
            </a:r>
            <a:endParaRPr lang="zh-CN" altLang="en-US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4224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物理架构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测试环境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549990"/>
            <a:ext cx="5975920" cy="355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2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2408" y="2270674"/>
            <a:ext cx="10567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合规</a:t>
            </a:r>
            <a:endParaRPr lang="zh-CN" altLang="en-US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3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物理架构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生产环境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513156"/>
            <a:ext cx="5504946" cy="361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2408" y="2270674"/>
            <a:ext cx="10567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合规</a:t>
            </a:r>
            <a:endParaRPr lang="zh-CN" altLang="en-US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技术架构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77" y="1471192"/>
            <a:ext cx="7594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2408" y="2270674"/>
            <a:ext cx="10567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合规</a:t>
            </a:r>
            <a:endParaRPr lang="zh-CN" altLang="en-US" sz="3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94026" y="1793620"/>
            <a:ext cx="26420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b="1" dirty="0" smtClean="0"/>
              <a:t>Q&amp;A</a:t>
            </a:r>
            <a:endParaRPr kumimoji="1"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52298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752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数据接入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648" y="1679378"/>
            <a:ext cx="529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多种采集技术相互结合，并以自研程序作为补充。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3608" y="399757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自研程序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29169"/>
              </p:ext>
            </p:extLst>
          </p:nvPr>
        </p:nvGraphicFramePr>
        <p:xfrm>
          <a:off x="1750140" y="2178098"/>
          <a:ext cx="6278244" cy="215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561"/>
                <a:gridCol w="1569561"/>
                <a:gridCol w="1569561"/>
                <a:gridCol w="1569561"/>
              </a:tblGrid>
              <a:tr h="409967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dirty="0" smtClean="0"/>
                        <a:t>数据源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dirty="0" smtClean="0"/>
                        <a:t>采集方式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dirty="0" smtClean="0"/>
                        <a:t>数据格式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dirty="0" smtClean="0"/>
                        <a:t>实时性</a:t>
                      </a:r>
                      <a:endParaRPr lang="zh-CN" altLang="en-US" dirty="0"/>
                    </a:p>
                  </a:txBody>
                  <a:tcPr/>
                </a:tc>
              </a:tr>
              <a:tr h="4099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数据库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主动</a:t>
                      </a:r>
                      <a:r>
                        <a:rPr lang="en-US" altLang="zh-CN" sz="1400" dirty="0" smtClean="0"/>
                        <a:t>pull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数据库数据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T+1</a:t>
                      </a:r>
                      <a:r>
                        <a:rPr lang="zh-CN" altLang="en-US" sz="1400" dirty="0" smtClean="0"/>
                        <a:t>、准实时</a:t>
                      </a:r>
                      <a:endParaRPr lang="en-US" altLang="zh-CN" sz="1400" dirty="0" smtClean="0"/>
                    </a:p>
                  </a:txBody>
                  <a:tcPr/>
                </a:tc>
              </a:tr>
              <a:tr h="4099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文件服务器、</a:t>
                      </a:r>
                      <a:r>
                        <a:rPr lang="en-US" altLang="zh-CN" sz="1400" dirty="0" smtClean="0"/>
                        <a:t>HTTP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主动</a:t>
                      </a:r>
                      <a:r>
                        <a:rPr lang="en-US" altLang="zh-CN" sz="1400" dirty="0" smtClean="0"/>
                        <a:t>pull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文件、数据流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实时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9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取决于发送方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被动</a:t>
                      </a:r>
                      <a:r>
                        <a:rPr lang="en-US" altLang="zh-CN" sz="1400" dirty="0" smtClean="0"/>
                        <a:t>push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各种消息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实时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9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自主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自主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自主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自主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73" y="2610098"/>
            <a:ext cx="939800" cy="393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43" y="2996612"/>
            <a:ext cx="479941" cy="51124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16" y="3546202"/>
            <a:ext cx="1028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数据接入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648" y="16793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统一数据的入口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78098"/>
            <a:ext cx="3700019" cy="2489572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050366" y="3219822"/>
            <a:ext cx="30561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1" y="2252612"/>
            <a:ext cx="3580659" cy="24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8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754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数据接入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96" y="1707654"/>
            <a:ext cx="3341171" cy="158417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19272" y="1797978"/>
            <a:ext cx="33425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b="1" dirty="0" smtClean="0"/>
              <a:t>可视化的命令</a:t>
            </a:r>
            <a:r>
              <a:rPr lang="zh-CN" altLang="en-US" b="1" dirty="0"/>
              <a:t>与</a:t>
            </a:r>
            <a:r>
              <a:rPr lang="zh-CN" altLang="en-US" b="1" dirty="0" smtClean="0"/>
              <a:t>控制</a:t>
            </a:r>
            <a:endParaRPr lang="en-US" altLang="zh-CN" b="1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b="1" dirty="0" smtClean="0"/>
              <a:t>数据保证交付</a:t>
            </a:r>
            <a:endParaRPr lang="en-US" altLang="zh-CN" b="1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b="1" dirty="0"/>
              <a:t>数据回</a:t>
            </a:r>
            <a:r>
              <a:rPr lang="zh-CN" altLang="en-US" b="1" dirty="0" smtClean="0"/>
              <a:t>压</a:t>
            </a:r>
            <a:endParaRPr lang="en-US" altLang="zh-CN" b="1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b="1" dirty="0"/>
              <a:t>高</a:t>
            </a:r>
            <a:r>
              <a:rPr lang="zh-CN" altLang="en-US" b="1" dirty="0" smtClean="0"/>
              <a:t>扩展性</a:t>
            </a:r>
            <a:endParaRPr lang="en-US" altLang="zh-CN" b="1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b="1" dirty="0"/>
              <a:t>记录</a:t>
            </a:r>
            <a:r>
              <a:rPr lang="en-US" altLang="zh-CN" b="1" dirty="0"/>
              <a:t>/</a:t>
            </a:r>
            <a:r>
              <a:rPr lang="zh-CN" altLang="en-US" b="1" dirty="0"/>
              <a:t>恢复细粒度的历史</a:t>
            </a:r>
            <a:r>
              <a:rPr lang="zh-CN" altLang="en-US" b="1" dirty="0" smtClean="0"/>
              <a:t>数据</a:t>
            </a:r>
            <a:endParaRPr lang="en-US" altLang="zh-CN" b="1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b="1" dirty="0"/>
              <a:t>流程模板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70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34396" y="1081648"/>
            <a:ext cx="45719" cy="432048"/>
          </a:xfrm>
          <a:prstGeom prst="rect">
            <a:avLst/>
          </a:prstGeom>
          <a:solidFill>
            <a:srgbClr val="11111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131" y="1026770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数据接入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9632" y="1779662"/>
            <a:ext cx="444628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采用</a:t>
            </a:r>
            <a:r>
              <a:rPr kumimoji="1" lang="en-US" altLang="zh-CN" dirty="0" err="1" smtClean="0"/>
              <a:t>Sqoop</a:t>
            </a:r>
            <a:r>
              <a:rPr kumimoji="1" lang="zh-CN" altLang="en-US" dirty="0" smtClean="0"/>
              <a:t>接入</a:t>
            </a:r>
            <a:r>
              <a:rPr kumimoji="1" lang="en-US" altLang="zh-CN" dirty="0" err="1" smtClean="0"/>
              <a:t>crm</a:t>
            </a:r>
            <a:r>
              <a:rPr kumimoji="1" lang="zh-CN" altLang="en-US" dirty="0" smtClean="0"/>
              <a:t>聊天数据近亿条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采用</a:t>
            </a:r>
            <a:r>
              <a:rPr kumimoji="1" lang="en-US" altLang="zh-CN" dirty="0" err="1" smtClean="0"/>
              <a:t>Flume+Kafka</a:t>
            </a:r>
            <a:r>
              <a:rPr kumimoji="1" lang="zh-CN" altLang="en-US" dirty="0"/>
              <a:t>实时接入大象系统</a:t>
            </a:r>
            <a:r>
              <a:rPr kumimoji="1" lang="zh-CN" altLang="en-US" dirty="0" smtClean="0"/>
              <a:t>日志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采用自研程序接入准实时行情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采用自研程序接入</a:t>
            </a:r>
            <a:r>
              <a:rPr kumimoji="1" lang="en-US" altLang="zh-CN" dirty="0" smtClean="0"/>
              <a:t>T+1</a:t>
            </a:r>
            <a:r>
              <a:rPr kumimoji="1" lang="zh-CN" altLang="en-US" dirty="0" smtClean="0"/>
              <a:t>友盟分析数据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采用</a:t>
            </a:r>
            <a:r>
              <a:rPr kumimoji="1" lang="en-US" altLang="zh-CN" dirty="0" err="1" smtClean="0"/>
              <a:t>Nifi</a:t>
            </a:r>
            <a:r>
              <a:rPr kumimoji="1" lang="zh-CN" altLang="en-US" dirty="0" smtClean="0"/>
              <a:t>同步智选股数据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采用</a:t>
            </a:r>
            <a:r>
              <a:rPr kumimoji="1" lang="en-US" altLang="zh-CN" dirty="0" err="1" smtClean="0"/>
              <a:t>Nifi</a:t>
            </a:r>
            <a:r>
              <a:rPr kumimoji="1" lang="zh-CN" altLang="en-US" dirty="0" smtClean="0"/>
              <a:t>同步自选股吧数据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334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9190</TotalTime>
  <Words>2200</Words>
  <Application>Microsoft Macintosh PowerPoint</Application>
  <PresentationFormat>全屏显示(16:9)</PresentationFormat>
  <Paragraphs>377</Paragraphs>
  <Slides>56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5" baseType="lpstr">
      <vt:lpstr>-apple-system</vt:lpstr>
      <vt:lpstr>Calibri</vt:lpstr>
      <vt:lpstr>DengXian</vt:lpstr>
      <vt:lpstr>Mangal</vt:lpstr>
      <vt:lpstr>Times New Roman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瞿佳佳</dc:creator>
  <cp:lastModifiedBy>刘哲辉</cp:lastModifiedBy>
  <cp:revision>253</cp:revision>
  <dcterms:created xsi:type="dcterms:W3CDTF">2016-09-20T06:06:05Z</dcterms:created>
  <dcterms:modified xsi:type="dcterms:W3CDTF">2017-09-15T05:16:22Z</dcterms:modified>
</cp:coreProperties>
</file>